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" panose="020B0604020202020204" pitchFamily="34" charset="0"/>
      <p:regular r:id="rId13"/>
    </p:embeddedFont>
    <p:embeddedFont>
      <p:font typeface="Balsamiq Sans" panose="02000603000000000000" pitchFamily="2" charset="7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veat Brush" pitchFamily="2" charset="7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11" autoAdjust="0"/>
  </p:normalViewPr>
  <p:slideViewPr>
    <p:cSldViewPr>
      <p:cViewPr varScale="1">
        <p:scale>
          <a:sx n="73" d="100"/>
          <a:sy n="73" d="100"/>
        </p:scale>
        <p:origin x="6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thelifeproject/using-simulation-of-urban-mobility-for-reinforcement-learning-8b73b894d072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becominghuman.ai/reinforcement-learning-sumo-and-complex-urban-traffic-management-82e3b8cdd110#:~:text=In%20order%20to%20approach%20reinforcement,every%20vehicle%20in%20the%20simul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hyperlink" Target="https://maxschrader.io/reinforcement-learning-and-sumo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researchonline.ljmu.ac.uk/id/eprint/9338/1/PID5384569.pdf" TargetMode="External"/><Relationship Id="rId4" Type="http://schemas.openxmlformats.org/officeDocument/2006/relationships/image" Target="../media/image27.svg"/><Relationship Id="rId9" Type="http://schemas.openxmlformats.org/officeDocument/2006/relationships/hyperlink" Target="https://patents.google.com/patent/CA2859049A1/en?oq=reinforcement+learning+for+traffic+lights+managemen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2.svg"/><Relationship Id="rId9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gif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18688" y="-591649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3547098" y="8389638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5"/>
                </a:moveTo>
                <a:lnTo>
                  <a:pt x="14740902" y="2036925"/>
                </a:lnTo>
                <a:lnTo>
                  <a:pt x="14740902" y="0"/>
                </a:lnTo>
                <a:lnTo>
                  <a:pt x="0" y="0"/>
                </a:lnTo>
                <a:lnTo>
                  <a:pt x="0" y="20369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3" y="7551880"/>
            <a:ext cx="2043313" cy="1675517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633001" y="2183109"/>
            <a:ext cx="7626299" cy="5920781"/>
          </a:xfrm>
          <a:custGeom>
            <a:avLst/>
            <a:gdLst/>
            <a:ahLst/>
            <a:cxnLst/>
            <a:rect l="l" t="t" r="r" b="b"/>
            <a:pathLst>
              <a:path w="7626299" h="5920781">
                <a:moveTo>
                  <a:pt x="0" y="0"/>
                </a:moveTo>
                <a:lnTo>
                  <a:pt x="7626299" y="0"/>
                </a:lnTo>
                <a:lnTo>
                  <a:pt x="7626299" y="5920782"/>
                </a:lnTo>
                <a:lnTo>
                  <a:pt x="0" y="5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053850"/>
            <a:ext cx="8449001" cy="402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11"/>
              </a:lnSpc>
            </a:pPr>
            <a:r>
              <a:rPr lang="en-US" sz="7650">
                <a:solidFill>
                  <a:srgbClr val="FFFFFF"/>
                </a:solidFill>
                <a:latin typeface="Caveat Brush"/>
              </a:rPr>
              <a:t>DYNAMIC TRAFFIC LIGHTS MANAGEMENT SYSTEM USING SUMO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545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955757" y="385096"/>
            <a:ext cx="3215482" cy="2194566"/>
          </a:xfrm>
          <a:custGeom>
            <a:avLst/>
            <a:gdLst/>
            <a:ahLst/>
            <a:cxnLst/>
            <a:rect l="l" t="t" r="r" b="b"/>
            <a:pathLst>
              <a:path w="3215482" h="2194566">
                <a:moveTo>
                  <a:pt x="0" y="0"/>
                </a:moveTo>
                <a:lnTo>
                  <a:pt x="3215482" y="0"/>
                </a:lnTo>
                <a:lnTo>
                  <a:pt x="3215482" y="2194566"/>
                </a:lnTo>
                <a:lnTo>
                  <a:pt x="0" y="2194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238083" y="385096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4" y="0"/>
                </a:lnTo>
                <a:lnTo>
                  <a:pt x="5811834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9985">
            <a:off x="5650343" y="223500"/>
            <a:ext cx="6786809" cy="155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34"/>
              </a:lnSpc>
            </a:pPr>
            <a:r>
              <a:rPr lang="en-US" sz="9096">
                <a:solidFill>
                  <a:srgbClr val="FFFFFF"/>
                </a:solidFill>
                <a:latin typeface="Caveat Brush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 rot="9985">
            <a:off x="733189" y="2317520"/>
            <a:ext cx="16791541" cy="833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7"/>
              </a:lnSpc>
            </a:pPr>
            <a:endParaRPr dirty="0"/>
          </a:p>
          <a:p>
            <a:pPr algn="ctr">
              <a:lnSpc>
                <a:spcPts val="4332"/>
              </a:lnSpc>
            </a:pPr>
            <a:endParaRPr dirty="0"/>
          </a:p>
          <a:p>
            <a:pPr marL="668168" lvl="1" indent="-334084" algn="just">
              <a:lnSpc>
                <a:spcPts val="4332"/>
              </a:lnSpc>
              <a:buFont typeface="Arial"/>
              <a:buChar char="•"/>
            </a:pPr>
            <a:r>
              <a:rPr lang="en-US" sz="3094" dirty="0">
                <a:solidFill>
                  <a:srgbClr val="FFFFFF"/>
                </a:solidFill>
                <a:latin typeface="Arial"/>
              </a:rPr>
              <a:t>Medium blog: </a:t>
            </a:r>
            <a:r>
              <a:rPr lang="en-US" sz="3094" dirty="0">
                <a:solidFill>
                  <a:srgbClr val="FFFFFF"/>
                </a:solidFill>
                <a:latin typeface="Arial"/>
                <a:hlinkClick r:id="rId7"/>
              </a:rPr>
              <a:t>https://</a:t>
            </a:r>
            <a:r>
              <a:rPr lang="en-US" sz="3094" dirty="0" err="1">
                <a:solidFill>
                  <a:srgbClr val="FFFFFF"/>
                </a:solidFill>
                <a:latin typeface="Arial"/>
                <a:hlinkClick r:id="rId7"/>
              </a:rPr>
              <a:t>becominghuman.ai</a:t>
            </a:r>
            <a:r>
              <a:rPr lang="en-US" sz="3094" dirty="0">
                <a:solidFill>
                  <a:srgbClr val="FFFFFF"/>
                </a:solidFill>
                <a:latin typeface="Arial"/>
                <a:hlinkClick r:id="rId7"/>
              </a:rPr>
              <a:t>/reinforcement-learning-sumo-and-complex-urban-traffic-management-82e3b8cdd110#:~:text=In%20order%20to%20approach%20reinforcement,every%20vehicle%20in%20the%20simulation</a:t>
            </a:r>
            <a:endParaRPr lang="en-US" sz="3094" dirty="0">
              <a:solidFill>
                <a:srgbClr val="FFFFFF"/>
              </a:solidFill>
              <a:latin typeface="Arial"/>
            </a:endParaRPr>
          </a:p>
          <a:p>
            <a:pPr marL="668168" lvl="1" indent="-334084" algn="just">
              <a:lnSpc>
                <a:spcPts val="4332"/>
              </a:lnSpc>
              <a:buFont typeface="Arial"/>
              <a:buChar char="•"/>
            </a:pPr>
            <a:r>
              <a:rPr lang="en-US" sz="3094" dirty="0">
                <a:solidFill>
                  <a:srgbClr val="FFFFFF"/>
                </a:solidFill>
                <a:latin typeface="Arial"/>
              </a:rPr>
              <a:t>Medium blog: </a:t>
            </a:r>
            <a:r>
              <a:rPr lang="en-US" sz="3094" u="sng" dirty="0">
                <a:solidFill>
                  <a:srgbClr val="FFFFFF"/>
                </a:solidFill>
                <a:latin typeface="Arial"/>
                <a:hlinkClick r:id="rId8" tooltip="https://medium.com/@thelifeproject/using-simulation-of-urban-mobility-for-reinforcement-learning-8b73b894d072"/>
              </a:rPr>
              <a:t>https://medium.com/@thelifeproject/using-simulation-of-urban-mobility-for-reinforcement-learning-8b73b894d072</a:t>
            </a:r>
          </a:p>
          <a:p>
            <a:pPr marL="668168" lvl="1" indent="-334084" algn="just">
              <a:lnSpc>
                <a:spcPts val="4332"/>
              </a:lnSpc>
              <a:buFont typeface="Arial"/>
              <a:buChar char="•"/>
            </a:pPr>
            <a:r>
              <a:rPr lang="en-US" sz="3094" dirty="0">
                <a:solidFill>
                  <a:srgbClr val="FFFFFF"/>
                </a:solidFill>
                <a:latin typeface="Arial"/>
              </a:rPr>
              <a:t>Multi-agent-reinforcement learning for integrated and networked traffic controller: </a:t>
            </a:r>
            <a:r>
              <a:rPr lang="en-US" sz="3094" u="sng" dirty="0">
                <a:solidFill>
                  <a:srgbClr val="FFFFFF"/>
                </a:solidFill>
                <a:latin typeface="Arial"/>
                <a:hlinkClick r:id="rId9" tooltip="https://patents.google.com/patent/CA2859049A1/en?oq=reinforcement+learning+for+traffic+lights+management"/>
              </a:rPr>
              <a:t>https://patents.google.com/patent/CA2859049A1/en?oq=reinforcement+learning+for+traffic+lights+management</a:t>
            </a:r>
          </a:p>
          <a:p>
            <a:pPr marL="668168" lvl="1" indent="-334084" algn="just">
              <a:lnSpc>
                <a:spcPts val="4332"/>
              </a:lnSpc>
              <a:buFont typeface="Arial"/>
              <a:buChar char="•"/>
            </a:pPr>
            <a:r>
              <a:rPr lang="en-US" sz="3094" dirty="0">
                <a:solidFill>
                  <a:srgbClr val="FFFFFF"/>
                </a:solidFill>
                <a:latin typeface="Arial"/>
              </a:rPr>
              <a:t>Research journal: </a:t>
            </a:r>
            <a:r>
              <a:rPr lang="en-US" sz="3094" u="sng" dirty="0">
                <a:solidFill>
                  <a:srgbClr val="FFFFFF"/>
                </a:solidFill>
                <a:latin typeface="Arial"/>
                <a:hlinkClick r:id="rId10" tooltip="https://researchonline.ljmu.ac.uk/id/eprint/9338/1/PID5384569.pdf"/>
              </a:rPr>
              <a:t>https://researchonline.ljmu.ac.uk/id/eprint/9338/1/PID5384569.pdf</a:t>
            </a:r>
          </a:p>
          <a:p>
            <a:pPr marL="668168" lvl="1" indent="-334084" algn="just">
              <a:lnSpc>
                <a:spcPts val="4332"/>
              </a:lnSpc>
              <a:buFont typeface="Arial"/>
              <a:buChar char="•"/>
            </a:pPr>
            <a:r>
              <a:rPr lang="en-US" sz="3094" dirty="0">
                <a:solidFill>
                  <a:srgbClr val="FFFFFF"/>
                </a:solidFill>
                <a:latin typeface="Arial"/>
              </a:rPr>
              <a:t>Blog: </a:t>
            </a:r>
            <a:r>
              <a:rPr lang="en-US" sz="3094" u="sng" dirty="0">
                <a:solidFill>
                  <a:srgbClr val="FFFFFF"/>
                </a:solidFill>
                <a:latin typeface="Arial"/>
                <a:hlinkClick r:id="rId11" tooltip="https://maxschrader.io/reinforcement-learning-and-sumo"/>
              </a:rPr>
              <a:t>https://maxschrader.io/reinforcement-learning-and-sumo</a:t>
            </a:r>
          </a:p>
          <a:p>
            <a:pPr algn="ctr">
              <a:lnSpc>
                <a:spcPts val="2767"/>
              </a:lnSpc>
            </a:pPr>
            <a:endParaRPr lang="en-US" sz="3094" u="sng" dirty="0">
              <a:solidFill>
                <a:srgbClr val="FFFFFF"/>
              </a:solidFill>
              <a:latin typeface="Arial"/>
              <a:hlinkClick r:id="rId11" tooltip="https://maxschrader.io/reinforcement-learning-and-sumo"/>
            </a:endParaRPr>
          </a:p>
          <a:p>
            <a:pPr algn="just">
              <a:lnSpc>
                <a:spcPts val="4420"/>
              </a:lnSpc>
            </a:pPr>
            <a:endParaRPr lang="en-US" sz="3094" u="sng" dirty="0">
              <a:solidFill>
                <a:srgbClr val="FFFFFF"/>
              </a:solidFill>
              <a:latin typeface="Arial"/>
              <a:hlinkClick r:id="rId11" tooltip="https://maxschrader.io/reinforcement-learning-and-sumo"/>
            </a:endParaRPr>
          </a:p>
          <a:p>
            <a:pPr algn="just">
              <a:lnSpc>
                <a:spcPts val="4282"/>
              </a:lnSpc>
            </a:pPr>
            <a:endParaRPr lang="en-US" sz="3094" u="sng" dirty="0">
              <a:solidFill>
                <a:srgbClr val="FFFFFF"/>
              </a:solidFill>
              <a:latin typeface="Arial"/>
              <a:hlinkClick r:id="rId11" tooltip="https://maxschrader.io/reinforcement-learning-and-su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92358" y="3213834"/>
            <a:ext cx="10303285" cy="424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60"/>
              </a:lnSpc>
            </a:pPr>
            <a:r>
              <a:rPr lang="en-US" sz="19341">
                <a:solidFill>
                  <a:srgbClr val="FFFFFF"/>
                </a:solidFill>
                <a:latin typeface="Caveat Brush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-825270">
            <a:off x="4314807" y="3981121"/>
            <a:ext cx="2168278" cy="4114800"/>
          </a:xfrm>
          <a:custGeom>
            <a:avLst/>
            <a:gdLst/>
            <a:ahLst/>
            <a:cxnLst/>
            <a:rect l="l" t="t" r="r" b="b"/>
            <a:pathLst>
              <a:path w="2168278" h="4114800">
                <a:moveTo>
                  <a:pt x="0" y="0"/>
                </a:moveTo>
                <a:lnTo>
                  <a:pt x="2168278" y="0"/>
                </a:lnTo>
                <a:lnTo>
                  <a:pt x="21682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697693" y="6879238"/>
            <a:ext cx="6892615" cy="1165479"/>
          </a:xfrm>
          <a:custGeom>
            <a:avLst/>
            <a:gdLst/>
            <a:ahLst/>
            <a:cxnLst/>
            <a:rect l="l" t="t" r="r" b="b"/>
            <a:pathLst>
              <a:path w="6892615" h="1165479">
                <a:moveTo>
                  <a:pt x="0" y="0"/>
                </a:moveTo>
                <a:lnTo>
                  <a:pt x="6892614" y="0"/>
                </a:lnTo>
                <a:lnTo>
                  <a:pt x="6892614" y="1165479"/>
                </a:lnTo>
                <a:lnTo>
                  <a:pt x="0" y="1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28085" y="0"/>
            <a:ext cx="2486462" cy="2508984"/>
          </a:xfrm>
          <a:custGeom>
            <a:avLst/>
            <a:gdLst/>
            <a:ahLst/>
            <a:cxnLst/>
            <a:rect l="l" t="t" r="r" b="b"/>
            <a:pathLst>
              <a:path w="2486462" h="2508984">
                <a:moveTo>
                  <a:pt x="0" y="0"/>
                </a:moveTo>
                <a:lnTo>
                  <a:pt x="2486462" y="0"/>
                </a:lnTo>
                <a:lnTo>
                  <a:pt x="2486462" y="2508984"/>
                </a:lnTo>
                <a:lnTo>
                  <a:pt x="0" y="2508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8040383"/>
            <a:ext cx="2413968" cy="2435833"/>
          </a:xfrm>
          <a:custGeom>
            <a:avLst/>
            <a:gdLst/>
            <a:ahLst/>
            <a:cxnLst/>
            <a:rect l="l" t="t" r="r" b="b"/>
            <a:pathLst>
              <a:path w="2413968" h="2435833">
                <a:moveTo>
                  <a:pt x="0" y="0"/>
                </a:moveTo>
                <a:lnTo>
                  <a:pt x="2413968" y="0"/>
                </a:lnTo>
                <a:lnTo>
                  <a:pt x="2413968" y="2435834"/>
                </a:lnTo>
                <a:lnTo>
                  <a:pt x="0" y="24358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09708" y="3901561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98967" y="3901561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6" y="0"/>
                </a:lnTo>
                <a:lnTo>
                  <a:pt x="5323216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98967" y="5354616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6" y="0"/>
                </a:lnTo>
                <a:lnTo>
                  <a:pt x="5323216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298967" y="6807670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6" y="0"/>
                </a:lnTo>
                <a:lnTo>
                  <a:pt x="5323216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298967" y="8260724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6" y="0"/>
                </a:lnTo>
                <a:lnTo>
                  <a:pt x="5323216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809708" y="5354616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809708" y="6807670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09708" y="8260724"/>
            <a:ext cx="5323215" cy="996893"/>
          </a:xfrm>
          <a:custGeom>
            <a:avLst/>
            <a:gdLst/>
            <a:ahLst/>
            <a:cxnLst/>
            <a:rect l="l" t="t" r="r" b="b"/>
            <a:pathLst>
              <a:path w="5323215" h="996893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15347464" y="5612600"/>
            <a:ext cx="3196273" cy="4114800"/>
          </a:xfrm>
          <a:custGeom>
            <a:avLst/>
            <a:gdLst/>
            <a:ahLst/>
            <a:cxnLst/>
            <a:rect l="l" t="t" r="r" b="b"/>
            <a:pathLst>
              <a:path w="3196273" h="4114800">
                <a:moveTo>
                  <a:pt x="3196272" y="0"/>
                </a:moveTo>
                <a:lnTo>
                  <a:pt x="0" y="0"/>
                </a:lnTo>
                <a:lnTo>
                  <a:pt x="0" y="4114800"/>
                </a:lnTo>
                <a:lnTo>
                  <a:pt x="3196272" y="4114800"/>
                </a:lnTo>
                <a:lnTo>
                  <a:pt x="31962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735703" y="1159119"/>
            <a:ext cx="6816594" cy="2164268"/>
          </a:xfrm>
          <a:custGeom>
            <a:avLst/>
            <a:gdLst/>
            <a:ahLst/>
            <a:cxnLst/>
            <a:rect l="l" t="t" r="r" b="b"/>
            <a:pathLst>
              <a:path w="6816594" h="2164268">
                <a:moveTo>
                  <a:pt x="0" y="0"/>
                </a:moveTo>
                <a:lnTo>
                  <a:pt x="6816594" y="0"/>
                </a:lnTo>
                <a:lnTo>
                  <a:pt x="6816594" y="2164268"/>
                </a:lnTo>
                <a:lnTo>
                  <a:pt x="0" y="216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089283" y="1367714"/>
            <a:ext cx="8109434" cy="127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7448">
                <a:solidFill>
                  <a:srgbClr val="FFFFF4"/>
                </a:solidFill>
                <a:latin typeface="Caveat Brush"/>
              </a:rPr>
              <a:t>INDEX</a:t>
            </a:r>
          </a:p>
        </p:txBody>
      </p:sp>
      <p:sp>
        <p:nvSpPr>
          <p:cNvPr id="14" name="TextBox 14"/>
          <p:cNvSpPr txBox="1"/>
          <p:nvPr/>
        </p:nvSpPr>
        <p:spPr>
          <a:xfrm rot="9985">
            <a:off x="10723377" y="8472021"/>
            <a:ext cx="312881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65925" y="4110998"/>
            <a:ext cx="30797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65925" y="5560150"/>
            <a:ext cx="317322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Objectives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70210" y="8490534"/>
            <a:ext cx="374552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2">
                <a:solidFill>
                  <a:srgbClr val="000000"/>
                </a:solidFill>
                <a:latin typeface="Balsamiq Sans"/>
              </a:rPr>
              <a:t>Methodology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71724" y="4110998"/>
            <a:ext cx="313247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Results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22686" y="5545925"/>
            <a:ext cx="313247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22686" y="6999094"/>
            <a:ext cx="313247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Summary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65925" y="7013064"/>
            <a:ext cx="374552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2">
                <a:solidFill>
                  <a:srgbClr val="000000"/>
                </a:solidFill>
                <a:latin typeface="Balsamiq Sans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189335" y="6702197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44587" y="6015087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7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7" y="4114800"/>
                </a:lnTo>
                <a:lnTo>
                  <a:pt x="44462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10627">
            <a:off x="4159108" y="244305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64064" y="2396109"/>
            <a:ext cx="12359871" cy="539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22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Traffic congestion wastes time and energy for urban commuters due to inefficient, rule-based traffic lights. </a:t>
            </a:r>
          </a:p>
          <a:p>
            <a:pPr marL="690881" lvl="1" indent="-345440" algn="just">
              <a:lnSpc>
                <a:spcPts val="422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Our goal is to develop a dynamic traffic light management system using SUMO simulation and reinforcement learning to minimize vehicle wait times. </a:t>
            </a:r>
          </a:p>
          <a:p>
            <a:pPr marL="690881" lvl="1" indent="-345440" algn="just">
              <a:lnSpc>
                <a:spcPts val="422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The model operates with minimal data - only vehicle counts at intersections. It adapts in real-time, optimizing signals based on traffic flows. </a:t>
            </a:r>
          </a:p>
          <a:p>
            <a:pPr marL="690881" lvl="1" indent="-345440" algn="just">
              <a:lnSpc>
                <a:spcPts val="422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al"/>
              </a:rPr>
              <a:t>The system paves the way for more intelligent, responsive urban transportation infrastructure, enhancing quality of life.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24186" y="719908"/>
            <a:ext cx="6839629" cy="2171582"/>
          </a:xfrm>
          <a:custGeom>
            <a:avLst/>
            <a:gdLst/>
            <a:ahLst/>
            <a:cxnLst/>
            <a:rect l="l" t="t" r="r" b="b"/>
            <a:pathLst>
              <a:path w="6839629" h="2171582">
                <a:moveTo>
                  <a:pt x="0" y="0"/>
                </a:moveTo>
                <a:lnTo>
                  <a:pt x="6839628" y="0"/>
                </a:lnTo>
                <a:lnTo>
                  <a:pt x="6839628" y="2171582"/>
                </a:lnTo>
                <a:lnTo>
                  <a:pt x="0" y="2171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80643" y="857250"/>
            <a:ext cx="6680870" cy="151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15"/>
              </a:lnSpc>
            </a:pPr>
            <a:r>
              <a:rPr lang="en-US" sz="8868">
                <a:solidFill>
                  <a:srgbClr val="FFFFFF"/>
                </a:solidFill>
                <a:latin typeface="Caveat Brush"/>
              </a:rPr>
              <a:t>OBJECTIVES</a:t>
            </a:r>
          </a:p>
        </p:txBody>
      </p:sp>
      <p:sp>
        <p:nvSpPr>
          <p:cNvPr id="5" name="Freeform 5"/>
          <p:cNvSpPr/>
          <p:nvPr/>
        </p:nvSpPr>
        <p:spPr>
          <a:xfrm rot="-439770">
            <a:off x="12327856" y="58945"/>
            <a:ext cx="994777" cy="1103774"/>
          </a:xfrm>
          <a:custGeom>
            <a:avLst/>
            <a:gdLst/>
            <a:ahLst/>
            <a:cxnLst/>
            <a:rect l="l" t="t" r="r" b="b"/>
            <a:pathLst>
              <a:path w="994777" h="1103774">
                <a:moveTo>
                  <a:pt x="0" y="0"/>
                </a:moveTo>
                <a:lnTo>
                  <a:pt x="994777" y="0"/>
                </a:lnTo>
                <a:lnTo>
                  <a:pt x="994777" y="1103774"/>
                </a:lnTo>
                <a:lnTo>
                  <a:pt x="0" y="1103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27754" y="3357100"/>
            <a:ext cx="14432491" cy="675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Develop realistic urban traffic simulation in SUMO</a:t>
            </a:r>
          </a:p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Implement reinforcement learning model to optimize signals</a:t>
            </a:r>
          </a:p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Reduce waiting times at signals</a:t>
            </a:r>
          </a:p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Pre-process data for model input</a:t>
            </a:r>
          </a:p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Train and tune model for optimal signal control</a:t>
            </a:r>
          </a:p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Evaluate model performance on waiting times, traffic flow</a:t>
            </a:r>
          </a:p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Compare to manual traffic management</a:t>
            </a:r>
          </a:p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Assess scalability to larger networks</a:t>
            </a:r>
          </a:p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Document for real-world deployment</a:t>
            </a:r>
          </a:p>
          <a:p>
            <a:pPr marL="749618" lvl="1" indent="-374809">
              <a:lnSpc>
                <a:spcPts val="4860"/>
              </a:lnSpc>
              <a:buFont typeface="Arial"/>
              <a:buChar char="•"/>
            </a:pPr>
            <a:r>
              <a:rPr lang="en-US" sz="3472">
                <a:solidFill>
                  <a:srgbClr val="FFFFFF"/>
                </a:solidFill>
                <a:latin typeface="Arial"/>
              </a:rPr>
              <a:t>Provide recommendations for future enhancements</a:t>
            </a:r>
          </a:p>
          <a:p>
            <a:pPr>
              <a:lnSpc>
                <a:spcPts val="4860"/>
              </a:lnSpc>
            </a:pPr>
            <a:endParaRPr lang="en-US" sz="3472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88" b="-17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64515" y="288394"/>
            <a:ext cx="7339762" cy="2330374"/>
          </a:xfrm>
          <a:custGeom>
            <a:avLst/>
            <a:gdLst/>
            <a:ahLst/>
            <a:cxnLst/>
            <a:rect l="l" t="t" r="r" b="b"/>
            <a:pathLst>
              <a:path w="7339762" h="2330374">
                <a:moveTo>
                  <a:pt x="0" y="0"/>
                </a:moveTo>
                <a:lnTo>
                  <a:pt x="7339762" y="0"/>
                </a:lnTo>
                <a:lnTo>
                  <a:pt x="7339762" y="2330375"/>
                </a:lnTo>
                <a:lnTo>
                  <a:pt x="0" y="2330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9985">
            <a:off x="5067085" y="645937"/>
            <a:ext cx="6643748" cy="121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FFFFFF"/>
                </a:solidFill>
                <a:latin typeface="Caveat Brush"/>
              </a:rPr>
              <a:t>PROJECT 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15318443" y="7186880"/>
            <a:ext cx="2712917" cy="2960525"/>
          </a:xfrm>
          <a:custGeom>
            <a:avLst/>
            <a:gdLst/>
            <a:ahLst/>
            <a:cxnLst/>
            <a:rect l="l" t="t" r="r" b="b"/>
            <a:pathLst>
              <a:path w="2712917" h="2960525">
                <a:moveTo>
                  <a:pt x="0" y="0"/>
                </a:moveTo>
                <a:lnTo>
                  <a:pt x="2712917" y="0"/>
                </a:lnTo>
                <a:lnTo>
                  <a:pt x="2712917" y="2960525"/>
                </a:lnTo>
                <a:lnTo>
                  <a:pt x="0" y="296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285029" y="6713303"/>
            <a:ext cx="3710719" cy="3434101"/>
          </a:xfrm>
          <a:custGeom>
            <a:avLst/>
            <a:gdLst/>
            <a:ahLst/>
            <a:cxnLst/>
            <a:rect l="l" t="t" r="r" b="b"/>
            <a:pathLst>
              <a:path w="3710719" h="3434101">
                <a:moveTo>
                  <a:pt x="3710719" y="0"/>
                </a:moveTo>
                <a:lnTo>
                  <a:pt x="0" y="0"/>
                </a:lnTo>
                <a:lnTo>
                  <a:pt x="0" y="3434102"/>
                </a:lnTo>
                <a:lnTo>
                  <a:pt x="3710719" y="3434102"/>
                </a:lnTo>
                <a:lnTo>
                  <a:pt x="371071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 rot="9985">
            <a:off x="3255810" y="2470376"/>
            <a:ext cx="11776380" cy="765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003">
                <a:solidFill>
                  <a:srgbClr val="FFFFFF"/>
                </a:solidFill>
                <a:latin typeface="Arial"/>
              </a:rPr>
              <a:t> </a:t>
            </a:r>
          </a:p>
          <a:p>
            <a:pPr marL="691114" lvl="1" indent="-345557" algn="just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Arial"/>
              </a:rPr>
              <a:t>This project develops a Dynamic Traffic Light Management System (DTLMS) using SUMO and reinforcement learning to optimize traffic signals.</a:t>
            </a:r>
          </a:p>
          <a:p>
            <a:pPr marL="691114" lvl="1" indent="-345557" algn="just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Arial"/>
              </a:rPr>
              <a:t>A virtual urban road network is established in SUMO to develop and test DTLMS. </a:t>
            </a:r>
          </a:p>
          <a:p>
            <a:pPr marL="691114" lvl="1" indent="-345557" algn="just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Arial"/>
              </a:rPr>
              <a:t>The intelligent algorithm adapts signal timings to reduce congestion and travel delays.</a:t>
            </a:r>
          </a:p>
          <a:p>
            <a:pPr marL="691114" lvl="1" indent="-345557" algn="just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FFFFFF"/>
                </a:solidFill>
                <a:latin typeface="Arial"/>
              </a:rPr>
              <a:t>By integrating simulation, real-time data, and innovative signal control strategies, this project contributes to a more efficient traffic management system for modern urban transportation. </a:t>
            </a:r>
          </a:p>
          <a:p>
            <a:pPr algn="just">
              <a:lnSpc>
                <a:spcPts val="4481"/>
              </a:lnSpc>
            </a:pPr>
            <a:endParaRPr lang="en-US" sz="3201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4341"/>
              </a:lnSpc>
            </a:pPr>
            <a:endParaRPr lang="en-US" sz="320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92518" y="132561"/>
            <a:ext cx="6920921" cy="2197393"/>
          </a:xfrm>
          <a:custGeom>
            <a:avLst/>
            <a:gdLst/>
            <a:ahLst/>
            <a:cxnLst/>
            <a:rect l="l" t="t" r="r" b="b"/>
            <a:pathLst>
              <a:path w="6920921" h="2197393">
                <a:moveTo>
                  <a:pt x="0" y="0"/>
                </a:moveTo>
                <a:lnTo>
                  <a:pt x="6920921" y="0"/>
                </a:lnTo>
                <a:lnTo>
                  <a:pt x="6920921" y="2197392"/>
                </a:lnTo>
                <a:lnTo>
                  <a:pt x="0" y="2197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13439" y="1604039"/>
            <a:ext cx="971552" cy="10735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43923">
            <a:off x="5318201" y="171552"/>
            <a:ext cx="7651599" cy="154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0"/>
              </a:lnSpc>
            </a:pPr>
            <a:r>
              <a:rPr lang="en-US" sz="9014">
                <a:solidFill>
                  <a:srgbClr val="FFFFFF"/>
                </a:solidFill>
                <a:latin typeface="Caveat Brush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7007" y="2677303"/>
            <a:ext cx="16443921" cy="641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Simulate urban grid in SUMO with 4 traffic light nodes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Model makes green light decisions for each node and sets minimum green time (e.g. 30 secs). Goal is minimizing vehicle wait time at signals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Wait time calculated by cars present x seconds. Model selects green side based on lowest wait time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Fixed vehicle routes for consistent training events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Input is vehicle counts at each intersection side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Output is green light side for each node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Multiple SUMO simulations on different maps to train model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Reinforcement learning optimizes signals to reduce waits</a:t>
            </a:r>
          </a:p>
          <a:p>
            <a:pPr>
              <a:lnSpc>
                <a:spcPts val="6043"/>
              </a:lnSpc>
            </a:pPr>
            <a:endParaRPr lang="en-US" sz="3200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21426" y="8492990"/>
            <a:ext cx="1706552" cy="1794010"/>
          </a:xfrm>
          <a:custGeom>
            <a:avLst/>
            <a:gdLst/>
            <a:ahLst/>
            <a:cxnLst/>
            <a:rect l="l" t="t" r="r" b="b"/>
            <a:pathLst>
              <a:path w="1706552" h="1794010">
                <a:moveTo>
                  <a:pt x="0" y="0"/>
                </a:moveTo>
                <a:lnTo>
                  <a:pt x="1706551" y="0"/>
                </a:lnTo>
                <a:lnTo>
                  <a:pt x="1706551" y="1794010"/>
                </a:lnTo>
                <a:lnTo>
                  <a:pt x="0" y="1794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43384" y="214877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3" y="0"/>
                </a:lnTo>
                <a:lnTo>
                  <a:pt x="5811833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33582" y="2831997"/>
            <a:ext cx="7677354" cy="5758015"/>
          </a:xfrm>
          <a:custGeom>
            <a:avLst/>
            <a:gdLst/>
            <a:ahLst/>
            <a:cxnLst/>
            <a:rect l="l" t="t" r="r" b="b"/>
            <a:pathLst>
              <a:path w="7677354" h="5758015">
                <a:moveTo>
                  <a:pt x="0" y="0"/>
                </a:moveTo>
                <a:lnTo>
                  <a:pt x="7677353" y="0"/>
                </a:lnTo>
                <a:lnTo>
                  <a:pt x="7677353" y="5758016"/>
                </a:lnTo>
                <a:lnTo>
                  <a:pt x="0" y="5758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2887" y="2831997"/>
            <a:ext cx="8306018" cy="5761600"/>
          </a:xfrm>
          <a:custGeom>
            <a:avLst/>
            <a:gdLst/>
            <a:ahLst/>
            <a:cxnLst/>
            <a:rect l="l" t="t" r="r" b="b"/>
            <a:pathLst>
              <a:path w="8306018" h="5761600">
                <a:moveTo>
                  <a:pt x="0" y="0"/>
                </a:moveTo>
                <a:lnTo>
                  <a:pt x="8306019" y="0"/>
                </a:lnTo>
                <a:lnTo>
                  <a:pt x="8306019" y="5761600"/>
                </a:lnTo>
                <a:lnTo>
                  <a:pt x="0" y="5761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555554" y="2225643"/>
            <a:ext cx="5791901" cy="4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8"/>
              </a:lnSpc>
            </a:pPr>
            <a:r>
              <a:rPr lang="en-US" sz="2778">
                <a:solidFill>
                  <a:srgbClr val="FFFFFF"/>
                </a:solidFill>
                <a:latin typeface="Balsamiq Sans"/>
              </a:rPr>
              <a:t>Epoch vs time for Map1</a:t>
            </a:r>
          </a:p>
        </p:txBody>
      </p:sp>
      <p:sp>
        <p:nvSpPr>
          <p:cNvPr id="8" name="TextBox 8"/>
          <p:cNvSpPr txBox="1"/>
          <p:nvPr/>
        </p:nvSpPr>
        <p:spPr>
          <a:xfrm rot="9985">
            <a:off x="6187993" y="254823"/>
            <a:ext cx="6322615" cy="139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9"/>
              </a:lnSpc>
            </a:pPr>
            <a:r>
              <a:rPr lang="en-US" sz="8171">
                <a:solidFill>
                  <a:srgbClr val="FFFFFF"/>
                </a:solidFill>
                <a:latin typeface="Caveat Brush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9946" y="2225643"/>
            <a:ext cx="5791901" cy="4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8"/>
              </a:lnSpc>
            </a:pPr>
            <a:r>
              <a:rPr lang="en-US" sz="2778">
                <a:solidFill>
                  <a:srgbClr val="FFFFFF"/>
                </a:solidFill>
                <a:latin typeface="Balsamiq Sans"/>
              </a:rPr>
              <a:t> Map1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-1213991">
            <a:off x="4876271" y="476035"/>
            <a:ext cx="1350704" cy="1492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14946" y="-254854"/>
            <a:ext cx="4763696" cy="3698360"/>
          </a:xfrm>
          <a:custGeom>
            <a:avLst/>
            <a:gdLst/>
            <a:ahLst/>
            <a:cxnLst/>
            <a:rect l="l" t="t" r="r" b="b"/>
            <a:pathLst>
              <a:path w="4763696" h="3698360">
                <a:moveTo>
                  <a:pt x="0" y="0"/>
                </a:moveTo>
                <a:lnTo>
                  <a:pt x="4763696" y="0"/>
                </a:lnTo>
                <a:lnTo>
                  <a:pt x="4763696" y="3698360"/>
                </a:lnTo>
                <a:lnTo>
                  <a:pt x="0" y="369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79787" y="3084947"/>
            <a:ext cx="14760681" cy="654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6798" lvl="1" indent="-363399" algn="just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Arial"/>
              </a:rPr>
              <a:t>The project presents an innovative approach to improve traffic light management using reinforcement learning and SUMO simulation</a:t>
            </a:r>
          </a:p>
          <a:p>
            <a:pPr marL="726798" lvl="1" indent="-363399" algn="just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Arial"/>
              </a:rPr>
              <a:t>Aims to optimize urban traffic flow, reduce waiting times and congestion</a:t>
            </a:r>
          </a:p>
          <a:p>
            <a:pPr marL="726798" lvl="1" indent="-363399" algn="just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Arial"/>
              </a:rPr>
              <a:t>Addresses limitations of manual traffic light management</a:t>
            </a:r>
          </a:p>
          <a:p>
            <a:pPr marL="726798" lvl="1" indent="-363399" algn="just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Arial"/>
              </a:rPr>
              <a:t>Leverages real-time vehicle count data for intelligent signal control</a:t>
            </a:r>
          </a:p>
          <a:p>
            <a:pPr marL="726798" lvl="1" indent="-363399" algn="just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Arial"/>
              </a:rPr>
              <a:t>Reinforcement learning model adapts to traffic conditions through rewards</a:t>
            </a:r>
          </a:p>
          <a:p>
            <a:pPr marL="726798" lvl="1" indent="-363399" algn="just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Arial"/>
              </a:rPr>
              <a:t>Demonstrates potential of AI and simulation to enhance urban transportation</a:t>
            </a:r>
          </a:p>
          <a:p>
            <a:pPr marL="726798" lvl="1" indent="-363399" algn="just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Arial"/>
              </a:rPr>
              <a:t>Brings us closer to smarter, more efficient traffic management</a:t>
            </a:r>
          </a:p>
          <a:p>
            <a:pPr marL="726798" lvl="1" indent="-363399" algn="just">
              <a:lnSpc>
                <a:spcPts val="4712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Arial"/>
              </a:rPr>
              <a:t>Holds promise for improving quality of life if implemented in cities</a:t>
            </a:r>
          </a:p>
          <a:p>
            <a:pPr>
              <a:lnSpc>
                <a:spcPts val="4611"/>
              </a:lnSpc>
            </a:pPr>
            <a:endParaRPr lang="en-US" sz="3366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128128" y="75467"/>
            <a:ext cx="7496618" cy="2380176"/>
          </a:xfrm>
          <a:custGeom>
            <a:avLst/>
            <a:gdLst/>
            <a:ahLst/>
            <a:cxnLst/>
            <a:rect l="l" t="t" r="r" b="b"/>
            <a:pathLst>
              <a:path w="7496618" h="2380176">
                <a:moveTo>
                  <a:pt x="0" y="0"/>
                </a:moveTo>
                <a:lnTo>
                  <a:pt x="7496618" y="0"/>
                </a:lnTo>
                <a:lnTo>
                  <a:pt x="7496618" y="2380176"/>
                </a:lnTo>
                <a:lnTo>
                  <a:pt x="0" y="2380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737350" y="372683"/>
            <a:ext cx="8170831" cy="160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02"/>
              </a:lnSpc>
            </a:pPr>
            <a:r>
              <a:rPr lang="en-US" sz="9358">
                <a:solidFill>
                  <a:srgbClr val="FFFFFF"/>
                </a:solidFill>
                <a:latin typeface="Caveat Brush"/>
              </a:rPr>
              <a:t>CONCLUSIONS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64563" y="523039"/>
            <a:ext cx="2465720" cy="304409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761520" y="1879900"/>
            <a:ext cx="7253491" cy="2302983"/>
          </a:xfrm>
          <a:custGeom>
            <a:avLst/>
            <a:gdLst/>
            <a:ahLst/>
            <a:cxnLst/>
            <a:rect l="l" t="t" r="r" b="b"/>
            <a:pathLst>
              <a:path w="7253491" h="2302983">
                <a:moveTo>
                  <a:pt x="0" y="0"/>
                </a:moveTo>
                <a:lnTo>
                  <a:pt x="7253491" y="0"/>
                </a:lnTo>
                <a:lnTo>
                  <a:pt x="7253491" y="2302983"/>
                </a:lnTo>
                <a:lnTo>
                  <a:pt x="0" y="2302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679348" y="1855428"/>
            <a:ext cx="6929304" cy="171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64"/>
              </a:lnSpc>
              <a:spcBef>
                <a:spcPct val="0"/>
              </a:spcBef>
            </a:pPr>
            <a:r>
              <a:rPr lang="en-US" sz="12683">
                <a:solidFill>
                  <a:srgbClr val="FFFFFF"/>
                </a:solidFill>
                <a:latin typeface="Caveat Brush"/>
              </a:rPr>
              <a:t>Summary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59614" y="4314616"/>
            <a:ext cx="11168772" cy="285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rial"/>
              </a:rPr>
              <a:t>The project demonstrates a promising dynamic traffic light management system using reinforcement learning and Simulation of Urban Mobility (SUMO) to minimize congestion. Further development could lead to real-world implementation, significantly enhancing urban transportation infrastructure. </a:t>
            </a:r>
          </a:p>
        </p:txBody>
      </p:sp>
      <p:sp>
        <p:nvSpPr>
          <p:cNvPr id="7" name="Freeform 7"/>
          <p:cNvSpPr/>
          <p:nvPr/>
        </p:nvSpPr>
        <p:spPr>
          <a:xfrm>
            <a:off x="14381444" y="6117782"/>
            <a:ext cx="2877856" cy="3140518"/>
          </a:xfrm>
          <a:custGeom>
            <a:avLst/>
            <a:gdLst/>
            <a:ahLst/>
            <a:cxnLst/>
            <a:rect l="l" t="t" r="r" b="b"/>
            <a:pathLst>
              <a:path w="2877856" h="3140518">
                <a:moveTo>
                  <a:pt x="0" y="0"/>
                </a:moveTo>
                <a:lnTo>
                  <a:pt x="2877856" y="0"/>
                </a:lnTo>
                <a:lnTo>
                  <a:pt x="2877856" y="3140518"/>
                </a:lnTo>
                <a:lnTo>
                  <a:pt x="0" y="314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563056" y="6117782"/>
            <a:ext cx="4261464" cy="3943791"/>
          </a:xfrm>
          <a:custGeom>
            <a:avLst/>
            <a:gdLst/>
            <a:ahLst/>
            <a:cxnLst/>
            <a:rect l="l" t="t" r="r" b="b"/>
            <a:pathLst>
              <a:path w="4261464" h="3943791">
                <a:moveTo>
                  <a:pt x="4261464" y="0"/>
                </a:moveTo>
                <a:lnTo>
                  <a:pt x="0" y="0"/>
                </a:lnTo>
                <a:lnTo>
                  <a:pt x="0" y="3943791"/>
                </a:lnTo>
                <a:lnTo>
                  <a:pt x="4261464" y="3943791"/>
                </a:lnTo>
                <a:lnTo>
                  <a:pt x="42614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590</Words>
  <Application>Microsoft Macintosh PowerPoint</Application>
  <PresentationFormat>Custom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Balsamiq Sans</vt:lpstr>
      <vt:lpstr>Caveat Brush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Scribbles Doodles Animated Project Introduction Presentation</dc:title>
  <cp:lastModifiedBy>Navtegh Gill</cp:lastModifiedBy>
  <cp:revision>2</cp:revision>
  <dcterms:created xsi:type="dcterms:W3CDTF">2006-08-16T00:00:00Z</dcterms:created>
  <dcterms:modified xsi:type="dcterms:W3CDTF">2023-11-09T03:09:51Z</dcterms:modified>
  <dc:identifier>DAFzmGu-vNE</dc:identifier>
</cp:coreProperties>
</file>